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5"/>
  </p:notesMasterIdLst>
  <p:sldIdLst>
    <p:sldId id="278" r:id="rId2"/>
    <p:sldId id="268" r:id="rId3"/>
    <p:sldId id="258" r:id="rId4"/>
    <p:sldId id="280" r:id="rId5"/>
    <p:sldId id="281" r:id="rId6"/>
    <p:sldId id="282" r:id="rId7"/>
    <p:sldId id="283" r:id="rId8"/>
    <p:sldId id="271" r:id="rId9"/>
    <p:sldId id="279" r:id="rId10"/>
    <p:sldId id="262" r:id="rId11"/>
    <p:sldId id="263" r:id="rId12"/>
    <p:sldId id="284" r:id="rId13"/>
    <p:sldId id="28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  <a:srgbClr val="808080"/>
    <a:srgbClr val="66FF33"/>
    <a:srgbClr val="990099"/>
    <a:srgbClr val="FF00FF"/>
    <a:srgbClr val="FF0066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0" d="100"/>
          <a:sy n="60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2018 год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(тыс. руб.)</a:t>
            </a:r>
          </a:p>
        </c:rich>
      </c:tx>
      <c:layout>
        <c:manualLayout>
          <c:xMode val="edge"/>
          <c:yMode val="edge"/>
          <c:x val="0.39113863161586543"/>
          <c:y val="0"/>
        </c:manualLayout>
      </c:layout>
    </c:title>
    <c:plotArea>
      <c:layout>
        <c:manualLayout>
          <c:layoutTarget val="inner"/>
          <c:xMode val="edge"/>
          <c:yMode val="edge"/>
          <c:x val="0.10991290326147535"/>
          <c:y val="0.19403714064504049"/>
          <c:w val="0.78162813842346301"/>
          <c:h val="0.69162581309432292"/>
        </c:manualLayout>
      </c:layout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Налоги на доходы физических лиц</c:v>
                </c:pt>
                <c:pt idx="1">
                  <c:v>Доходы от уплаты акцизов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гос. и муниципальной собственности</c:v>
                </c:pt>
                <c:pt idx="5">
                  <c:v>Доходы от продажи земельных участков, гос. собственность на которые не разграничена и которые расположены в границах городских поселений </c:v>
                </c:pt>
                <c:pt idx="6">
                  <c:v>Денежные взыскания (штрафы)</c:v>
                </c:pt>
                <c:pt idx="7">
                  <c:v>Земельный налог</c:v>
                </c:pt>
                <c:pt idx="8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(тыс. руб.)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Налоги на доходы физических лиц</c:v>
                </c:pt>
                <c:pt idx="1">
                  <c:v>Доходы от уплаты акцизов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гос. и муниципальной собственности</c:v>
                </c:pt>
                <c:pt idx="5">
                  <c:v>Доходы от продажи земельных участков, гос. собственность на которые не разграничена и которые расположены в границах городских поселений </c:v>
                </c:pt>
                <c:pt idx="6">
                  <c:v>Денежные взыскания (штрафы)</c:v>
                </c:pt>
                <c:pt idx="7">
                  <c:v>Земельный налог</c:v>
                </c:pt>
                <c:pt idx="8">
                  <c:v>Безвозмездные поступления от других бюджетов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1985.9</c:v>
                </c:pt>
                <c:pt idx="1">
                  <c:v>2163.6999999999998</c:v>
                </c:pt>
                <c:pt idx="2">
                  <c:v>156.30000000000001</c:v>
                </c:pt>
                <c:pt idx="3">
                  <c:v>57.6</c:v>
                </c:pt>
                <c:pt idx="4" formatCode="0.0">
                  <c:v>296.8</c:v>
                </c:pt>
                <c:pt idx="5">
                  <c:v>2.2000000000000002</c:v>
                </c:pt>
                <c:pt idx="6">
                  <c:v>5.5</c:v>
                </c:pt>
                <c:pt idx="7">
                  <c:v>9259.9</c:v>
                </c:pt>
                <c:pt idx="8">
                  <c:v>28771.8</c:v>
                </c:pt>
              </c:numCache>
            </c:numRef>
          </c:val>
        </c:ser>
        <c:gapWidth val="100"/>
        <c:axId val="78394880"/>
        <c:axId val="78396416"/>
      </c:barChart>
      <c:catAx>
        <c:axId val="78394880"/>
        <c:scaling>
          <c:orientation val="minMax"/>
        </c:scaling>
        <c:axPos val="b"/>
        <c:tickLblPos val="nextTo"/>
        <c:crossAx val="78396416"/>
        <c:crosses val="autoZero"/>
        <c:auto val="1"/>
        <c:lblAlgn val="ctr"/>
        <c:lblOffset val="100"/>
      </c:catAx>
      <c:valAx>
        <c:axId val="78396416"/>
        <c:scaling>
          <c:orientation val="minMax"/>
        </c:scaling>
        <c:axPos val="l"/>
        <c:majorGridlines/>
        <c:numFmt formatCode="General" sourceLinked="1"/>
        <c:tickLblPos val="nextTo"/>
        <c:crossAx val="78394880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1456062404078987E-2"/>
          <c:y val="0.18492768480269919"/>
          <c:w val="0.77032565487303728"/>
          <c:h val="0.68988113874793056"/>
        </c:manualLayout>
      </c:layout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2018 год</c:v>
                </c:pt>
              </c:strCache>
            </c:strRef>
          </c:tx>
          <c:explosion val="15"/>
          <c:dPt>
            <c:idx val="3"/>
            <c:explosion val="18"/>
          </c:dPt>
          <c:dLbls>
            <c:dLbl>
              <c:idx val="0"/>
              <c:layout>
                <c:manualLayout>
                  <c:x val="-4.0942476401343769E-2"/>
                  <c:y val="-7.3643122144677525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общегосударственные вопросы</a:t>
                    </a:r>
                  </a:p>
                  <a:p>
                    <a:r>
                      <a:rPr lang="ru-RU" sz="1200" baseline="0" dirty="0" smtClean="0"/>
                      <a:t>3737,8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12549121877313538"/>
                  <c:y val="-8.6627159271865456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264,4</a:t>
                    </a:r>
                    <a:endParaRPr lang="ru-RU" sz="1200" dirty="0" smtClean="0"/>
                  </a:p>
                  <a:p>
                    <a:r>
                      <a:rPr lang="ru-RU" sz="1200" dirty="0" smtClean="0"/>
                      <a:t> </a:t>
                    </a:r>
                    <a:r>
                      <a:rPr lang="ru-RU" sz="1200" baseline="0" dirty="0" smtClean="0"/>
                      <a:t> </a:t>
                    </a:r>
                    <a:r>
                      <a:rPr lang="ru-RU" sz="1200" dirty="0" smtClean="0"/>
                      <a:t>национальная оборона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0.27484274117035196"/>
                  <c:y val="8.5632951557571058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23,1</a:t>
                    </a:r>
                    <a:endParaRPr lang="ru-RU" sz="1200" dirty="0" smtClean="0"/>
                  </a:p>
                  <a:p>
                    <a:r>
                      <a:rPr lang="ru-RU" sz="1200" dirty="0" smtClean="0"/>
                      <a:t> национальная безопасность и правоохранительная деятельность 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18041677768350223"/>
                  <c:y val="0.28510847279595214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национальная экономика</a:t>
                    </a:r>
                  </a:p>
                  <a:p>
                    <a:r>
                      <a:rPr lang="ru-RU" sz="1200" dirty="0" smtClean="0"/>
                      <a:t>4629,9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4.624461588830346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жилищно-коммунальное хозяйство</a:t>
                    </a:r>
                  </a:p>
                  <a:p>
                    <a:r>
                      <a:rPr lang="ru-RU" sz="1200" baseline="0" dirty="0" smtClean="0"/>
                      <a:t>29572,1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5"/>
              <c:layout>
                <c:manualLayout>
                  <c:x val="-0.24935847835982833"/>
                  <c:y val="0.26333795403204358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Культура</a:t>
                    </a:r>
                  </a:p>
                  <a:p>
                    <a:r>
                      <a:rPr lang="ru-RU" sz="1200" baseline="0" dirty="0" smtClean="0"/>
                      <a:t>3606,0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6"/>
              <c:layout>
                <c:manualLayout>
                  <c:x val="-0.21269060074937593"/>
                  <c:y val="8.4669885164274733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Образование</a:t>
                    </a:r>
                  </a:p>
                  <a:p>
                    <a:r>
                      <a:rPr lang="ru-RU" sz="1200" baseline="0" dirty="0" smtClean="0"/>
                      <a:t>30,0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7"/>
              <c:layout>
                <c:manualLayout>
                  <c:x val="-0.23134462444192533"/>
                  <c:y val="-3.9386827389549316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физическая культура и спорт</a:t>
                    </a:r>
                  </a:p>
                  <a:p>
                    <a:r>
                      <a:rPr lang="ru-RU" sz="1200" baseline="0" dirty="0" smtClean="0"/>
                      <a:t>821,4</a:t>
                    </a:r>
                    <a:endParaRPr lang="en-US" sz="1200" dirty="0"/>
                  </a:p>
                </c:rich>
              </c:tx>
              <c:showVal val="1"/>
              <c:showPercent val="1"/>
            </c:dLbl>
            <c:dLbl>
              <c:idx val="8"/>
              <c:delete val="1"/>
            </c:dLbl>
            <c:showVal val="1"/>
            <c:showPercent val="1"/>
            <c:showLeaderLines val="1"/>
          </c:dLbls>
          <c:val>
            <c:numRef>
              <c:f>Лист1!$A$2:$A$9</c:f>
              <c:numCache>
                <c:formatCode>General</c:formatCode>
                <c:ptCount val="8"/>
                <c:pt idx="0">
                  <c:v>3737.8</c:v>
                </c:pt>
                <c:pt idx="1">
                  <c:v>264.39999999999998</c:v>
                </c:pt>
                <c:pt idx="2">
                  <c:v>23.1</c:v>
                </c:pt>
                <c:pt idx="3">
                  <c:v>4629.8999999999996</c:v>
                </c:pt>
                <c:pt idx="4">
                  <c:v>29572.1</c:v>
                </c:pt>
                <c:pt idx="5">
                  <c:v>3606</c:v>
                </c:pt>
                <c:pt idx="6">
                  <c:v>30</c:v>
                </c:pt>
                <c:pt idx="7">
                  <c:v>821.4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 custLinFactNeighborX="-27293" custLinFactNeighborY="-70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Y="-22496" custLinFactNeighborX="-90389" custLinFactNeighborY="-100000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X="-7653" custLinFactNeighborX="-100000" custLinFactNeighborY="-71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 custLinFactY="-22496" custLinFactNeighborX="-55803" custLinFactNeighborY="-100000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95081" custLinFactNeighborY="-67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4BB3BF4C-5ED6-4A20-B94F-A3181D96BC9E}" type="presOf" srcId="{6CD1DB72-7F8F-4E2A-A00A-E83DF7CE947F}" destId="{22696057-B287-4EFB-96CD-3F248CB196C8}" srcOrd="0" destOrd="0" presId="urn:microsoft.com/office/officeart/2005/8/layout/equation1"/>
    <dgm:cxn modelId="{59790E83-7846-4BB2-AF2B-7092EA5CC3B8}" type="presOf" srcId="{ADB1419B-AC29-439A-9A52-52A4D8AD4433}" destId="{A84245DF-C8CC-47D2-83AC-15EF153255E0}" srcOrd="0" destOrd="0" presId="urn:microsoft.com/office/officeart/2005/8/layout/equation1"/>
    <dgm:cxn modelId="{9EEF71F4-6760-43AA-B180-0565019B9AF9}" type="presOf" srcId="{FEA73179-04A7-4795-AF97-EAF1F3F2AA68}" destId="{4B955819-9EB5-4C61-BE5E-7CE7027DF3F0}" srcOrd="0" destOrd="0" presId="urn:microsoft.com/office/officeart/2005/8/layout/equation1"/>
    <dgm:cxn modelId="{8CCD5263-EC19-4835-AFEF-75765C2775FB}" type="presOf" srcId="{65EBFEF0-9C89-4A4C-BA89-C4D7B4B700F7}" destId="{7FAC88BC-C8FF-402F-AB2A-11AC4BBF48B7}" srcOrd="0" destOrd="0" presId="urn:microsoft.com/office/officeart/2005/8/layout/equation1"/>
    <dgm:cxn modelId="{8D89D903-B55E-4345-9A00-CC2EF6E61BAB}" type="presOf" srcId="{D36948F7-83BC-4220-85A0-DE21D57BD41D}" destId="{1816D16A-814C-4C22-A6CC-12105B3989BB}" srcOrd="0" destOrd="0" presId="urn:microsoft.com/office/officeart/2005/8/layout/equation1"/>
    <dgm:cxn modelId="{19C33B69-431E-4B8A-A601-D18061BEB9E1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309510B7-6718-4B08-9347-A20AF2BA0520}" type="presParOf" srcId="{22696057-B287-4EFB-96CD-3F248CB196C8}" destId="{7FAC88BC-C8FF-402F-AB2A-11AC4BBF48B7}" srcOrd="0" destOrd="0" presId="urn:microsoft.com/office/officeart/2005/8/layout/equation1"/>
    <dgm:cxn modelId="{9351BCB3-4338-4355-BB94-4A4776DF5A0C}" type="presParOf" srcId="{22696057-B287-4EFB-96CD-3F248CB196C8}" destId="{2E3F7D03-16FC-4BE4-943C-EE4202A7666A}" srcOrd="1" destOrd="0" presId="urn:microsoft.com/office/officeart/2005/8/layout/equation1"/>
    <dgm:cxn modelId="{DF2630FB-585D-4F85-B4EC-80BD94E8B359}" type="presParOf" srcId="{22696057-B287-4EFB-96CD-3F248CB196C8}" destId="{1816D16A-814C-4C22-A6CC-12105B3989BB}" srcOrd="2" destOrd="0" presId="urn:microsoft.com/office/officeart/2005/8/layout/equation1"/>
    <dgm:cxn modelId="{9395D5F2-33BF-44D0-A01B-3F34C051DBF0}" type="presParOf" srcId="{22696057-B287-4EFB-96CD-3F248CB196C8}" destId="{5A3AD51A-CA0C-4D60-85EB-AFC0F3AEFCE4}" srcOrd="3" destOrd="0" presId="urn:microsoft.com/office/officeart/2005/8/layout/equation1"/>
    <dgm:cxn modelId="{2F6E9C8E-FAF5-4814-B179-64005BFF1429}" type="presParOf" srcId="{22696057-B287-4EFB-96CD-3F248CB196C8}" destId="{32775538-2AC3-4373-B014-5A44732CBC7F}" srcOrd="4" destOrd="0" presId="urn:microsoft.com/office/officeart/2005/8/layout/equation1"/>
    <dgm:cxn modelId="{BBEB95B6-9585-4567-B63A-2391ED926A53}" type="presParOf" srcId="{22696057-B287-4EFB-96CD-3F248CB196C8}" destId="{EDA2439C-BAC0-499A-8F57-8D66EBFA7D82}" srcOrd="5" destOrd="0" presId="urn:microsoft.com/office/officeart/2005/8/layout/equation1"/>
    <dgm:cxn modelId="{21791963-8C8F-4E5F-A879-A44D2577E326}" type="presParOf" srcId="{22696057-B287-4EFB-96CD-3F248CB196C8}" destId="{4B955819-9EB5-4C61-BE5E-7CE7027DF3F0}" srcOrd="6" destOrd="0" presId="urn:microsoft.com/office/officeart/2005/8/layout/equation1"/>
    <dgm:cxn modelId="{7EBEAB8F-D4D1-49CF-8E66-8C208BD69978}" type="presParOf" srcId="{22696057-B287-4EFB-96CD-3F248CB196C8}" destId="{EE572389-320D-4E27-B728-8E274B326BA1}" srcOrd="7" destOrd="0" presId="urn:microsoft.com/office/officeart/2005/8/layout/equation1"/>
    <dgm:cxn modelId="{838C9F1C-F44D-4F5A-8FFF-0DCFD85C79FA}" type="presParOf" srcId="{22696057-B287-4EFB-96CD-3F248CB196C8}" destId="{A84245DF-C8CC-47D2-83AC-15EF153255E0}" srcOrd="8" destOrd="0" presId="urn:microsoft.com/office/officeart/2005/8/layout/equati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0.69942</cdr:x>
      <cdr:y>0.65688</cdr:y>
    </cdr:from>
    <cdr:to>
      <cdr:x>0.79101</cdr:x>
      <cdr:y>0.72676</cdr:y>
    </cdr:to>
    <cdr:sp macro="" textlink="">
      <cdr:nvSpPr>
        <cdr:cNvPr id="3" name="Прямая соединительная линия 2"/>
        <cdr:cNvSpPr/>
      </cdr:nvSpPr>
      <cdr:spPr bwMode="auto">
        <a:xfrm xmlns:a="http://schemas.openxmlformats.org/drawingml/2006/main">
          <a:off x="6000792" y="3357586"/>
          <a:ext cx="785818" cy="35719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0.14988</cdr:x>
      <cdr:y>0.33543</cdr:y>
    </cdr:from>
    <cdr:to>
      <cdr:x>0.29143</cdr:x>
      <cdr:y>0.47519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85884" y="1714512"/>
          <a:ext cx="1214446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0.69942</cdr:x>
      <cdr:y>0.48916</cdr:y>
    </cdr:from>
    <cdr:to>
      <cdr:x>0.83265</cdr:x>
      <cdr:y>0.6429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00792" y="2500330"/>
          <a:ext cx="1143008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0.48294</cdr:x>
      <cdr:y>0.48916</cdr:y>
    </cdr:from>
    <cdr:to>
      <cdr:x>0.63281</cdr:x>
      <cdr:y>0.60097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43404" y="2500330"/>
          <a:ext cx="128588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0.32773</cdr:x>
      <cdr:y>0.8883</cdr:y>
    </cdr:from>
    <cdr:to>
      <cdr:x>0.44538</cdr:x>
      <cdr:y>0.97974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86081" y="4857784"/>
          <a:ext cx="1000132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0.45378</cdr:x>
      <cdr:y>0.79686</cdr:y>
    </cdr:from>
    <cdr:to>
      <cdr:x>0.57143</cdr:x>
      <cdr:y>0.87524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857651" y="4357723"/>
          <a:ext cx="1000145" cy="428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0.11765</cdr:x>
      <cdr:y>0.70542</cdr:y>
    </cdr:from>
    <cdr:to>
      <cdr:x>0.21008</cdr:x>
      <cdr:y>0.80992</cdr:y>
    </cdr:to>
    <cdr:sp macro="" textlink="">
      <cdr:nvSpPr>
        <cdr:cNvPr id="10" name="Прямоугольник 9"/>
        <cdr:cNvSpPr/>
      </cdr:nvSpPr>
      <cdr:spPr bwMode="auto">
        <a:xfrm xmlns:a="http://schemas.openxmlformats.org/drawingml/2006/main">
          <a:off x="1000131" y="3857652"/>
          <a:ext cx="785818" cy="571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НДФЛ</a:t>
          </a:r>
        </a:p>
        <a:p xmlns:a="http://schemas.openxmlformats.org/drawingml/2006/main">
          <a:r>
            <a:rPr lang="ru-RU" dirty="0" smtClean="0"/>
            <a:t>1985,9</a:t>
          </a:r>
          <a:endParaRPr lang="ru-RU" dirty="0"/>
        </a:p>
      </cdr:txBody>
    </cdr:sp>
  </cdr:relSizeAnchor>
  <cdr:relSizeAnchor xmlns:cdr="http://schemas.openxmlformats.org/drawingml/2006/chartDrawing">
    <cdr:from>
      <cdr:x>0.2437</cdr:x>
      <cdr:y>0.73154</cdr:y>
    </cdr:from>
    <cdr:to>
      <cdr:x>0.33613</cdr:x>
      <cdr:y>0.83605</cdr:y>
    </cdr:to>
    <cdr:sp macro="" textlink="">
      <cdr:nvSpPr>
        <cdr:cNvPr id="11" name="Прямоугольник 10"/>
        <cdr:cNvSpPr/>
      </cdr:nvSpPr>
      <cdr:spPr bwMode="auto">
        <a:xfrm xmlns:a="http://schemas.openxmlformats.org/drawingml/2006/main">
          <a:off x="2071701" y="4000528"/>
          <a:ext cx="785818" cy="571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Акцизы</a:t>
          </a:r>
        </a:p>
        <a:p xmlns:a="http://schemas.openxmlformats.org/drawingml/2006/main">
          <a:r>
            <a:rPr lang="ru-RU" dirty="0" smtClean="0"/>
            <a:t>2163,7</a:t>
          </a:r>
          <a:endParaRPr lang="ru-RU" dirty="0"/>
        </a:p>
      </cdr:txBody>
    </cdr:sp>
  </cdr:relSizeAnchor>
  <cdr:relSizeAnchor xmlns:cdr="http://schemas.openxmlformats.org/drawingml/2006/chartDrawing">
    <cdr:from>
      <cdr:x>0.82353</cdr:x>
      <cdr:y>0.18289</cdr:y>
    </cdr:from>
    <cdr:to>
      <cdr:x>0.97479</cdr:x>
      <cdr:y>0.31352</cdr:y>
    </cdr:to>
    <cdr:sp macro="" textlink="">
      <cdr:nvSpPr>
        <cdr:cNvPr id="12" name="Прямоугольник 11"/>
        <cdr:cNvSpPr/>
      </cdr:nvSpPr>
      <cdr:spPr bwMode="auto">
        <a:xfrm xmlns:a="http://schemas.openxmlformats.org/drawingml/2006/main">
          <a:off x="7000923" y="1000132"/>
          <a:ext cx="1285884" cy="7143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Безвозмездные поступления</a:t>
          </a:r>
        </a:p>
        <a:p xmlns:a="http://schemas.openxmlformats.org/drawingml/2006/main">
          <a:r>
            <a:rPr lang="ru-RU" dirty="0" smtClean="0"/>
            <a:t>28771,8</a:t>
          </a:r>
          <a:endParaRPr lang="ru-RU" dirty="0"/>
        </a:p>
      </cdr:txBody>
    </cdr:sp>
  </cdr:relSizeAnchor>
  <cdr:relSizeAnchor xmlns:cdr="http://schemas.openxmlformats.org/drawingml/2006/chartDrawing">
    <cdr:from>
      <cdr:x>0.72269</cdr:x>
      <cdr:y>0.54866</cdr:y>
    </cdr:from>
    <cdr:to>
      <cdr:x>0.83193</cdr:x>
      <cdr:y>0.67929</cdr:y>
    </cdr:to>
    <cdr:sp macro="" textlink="">
      <cdr:nvSpPr>
        <cdr:cNvPr id="13" name="Прямоугольник 12"/>
        <cdr:cNvSpPr/>
      </cdr:nvSpPr>
      <cdr:spPr bwMode="auto">
        <a:xfrm xmlns:a="http://schemas.openxmlformats.org/drawingml/2006/main">
          <a:off x="6143667" y="3000396"/>
          <a:ext cx="928694" cy="7143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Земельный налог</a:t>
          </a:r>
        </a:p>
        <a:p xmlns:a="http://schemas.openxmlformats.org/drawingml/2006/main">
          <a:r>
            <a:rPr lang="ru-RU" dirty="0" smtClean="0"/>
            <a:t>9259,9</a:t>
          </a:r>
          <a:endParaRPr lang="ru-RU" dirty="0"/>
        </a:p>
      </cdr:txBody>
    </cdr:sp>
  </cdr:relSizeAnchor>
  <cdr:relSizeAnchor xmlns:cdr="http://schemas.openxmlformats.org/drawingml/2006/chartDrawing">
    <cdr:from>
      <cdr:x>0.46218</cdr:x>
      <cdr:y>0.77073</cdr:y>
    </cdr:from>
    <cdr:to>
      <cdr:x>0.57983</cdr:x>
      <cdr:y>0.86218</cdr:y>
    </cdr:to>
    <cdr:sp macro="" textlink="">
      <cdr:nvSpPr>
        <cdr:cNvPr id="14" name="Прямоугольник 13"/>
        <cdr:cNvSpPr/>
      </cdr:nvSpPr>
      <cdr:spPr bwMode="auto">
        <a:xfrm xmlns:a="http://schemas.openxmlformats.org/drawingml/2006/main">
          <a:off x="3929089" y="4214842"/>
          <a:ext cx="1000132" cy="5000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Аренда земли 296,8</a:t>
          </a:r>
          <a:endParaRPr lang="ru-RU" dirty="0"/>
        </a:p>
      </cdr:txBody>
    </cdr:sp>
  </cdr:relSizeAnchor>
  <cdr:relSizeAnchor xmlns:cdr="http://schemas.openxmlformats.org/drawingml/2006/chartDrawing">
    <cdr:from>
      <cdr:x>0.27731</cdr:x>
      <cdr:y>0.90137</cdr:y>
    </cdr:from>
    <cdr:to>
      <cdr:x>0.39496</cdr:x>
      <cdr:y>1</cdr:y>
    </cdr:to>
    <cdr:sp macro="" textlink="">
      <cdr:nvSpPr>
        <cdr:cNvPr id="15" name="Прямоугольник 14"/>
        <cdr:cNvSpPr/>
      </cdr:nvSpPr>
      <cdr:spPr bwMode="auto">
        <a:xfrm xmlns:a="http://schemas.openxmlformats.org/drawingml/2006/main">
          <a:off x="2357453" y="4929222"/>
          <a:ext cx="1000132" cy="5393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Налог на </a:t>
          </a:r>
          <a:r>
            <a:rPr lang="ru-RU" dirty="0" err="1" smtClean="0"/>
            <a:t>имуществр</a:t>
          </a:r>
          <a:r>
            <a:rPr lang="ru-RU" dirty="0" smtClean="0"/>
            <a:t> 156,3</a:t>
          </a:r>
          <a:endParaRPr lang="ru-RU" dirty="0"/>
        </a:p>
      </cdr:txBody>
    </cdr:sp>
  </cdr:relSizeAnchor>
  <cdr:relSizeAnchor xmlns:cdr="http://schemas.openxmlformats.org/drawingml/2006/chartDrawing">
    <cdr:from>
      <cdr:x>0.64706</cdr:x>
      <cdr:y>0.90856</cdr:y>
    </cdr:from>
    <cdr:to>
      <cdr:x>0.80672</cdr:x>
      <cdr:y>1</cdr:y>
    </cdr:to>
    <cdr:sp macro="" textlink="">
      <cdr:nvSpPr>
        <cdr:cNvPr id="16" name="Прямоугольник 15"/>
        <cdr:cNvSpPr/>
      </cdr:nvSpPr>
      <cdr:spPr bwMode="auto">
        <a:xfrm xmlns:a="http://schemas.openxmlformats.org/drawingml/2006/main">
          <a:off x="5500725" y="5072098"/>
          <a:ext cx="1357322" cy="5000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Денежные взыскания (штрафы) 5,5</a:t>
          </a:r>
          <a:endParaRPr lang="ru-RU" dirty="0"/>
        </a:p>
      </cdr:txBody>
    </cdr:sp>
  </cdr:relSizeAnchor>
  <cdr:relSizeAnchor xmlns:cdr="http://schemas.openxmlformats.org/drawingml/2006/chartDrawing">
    <cdr:from>
      <cdr:x>0.58824</cdr:x>
      <cdr:y>0.77073</cdr:y>
    </cdr:from>
    <cdr:to>
      <cdr:x>0.69748</cdr:x>
      <cdr:y>0.87524</cdr:y>
    </cdr:to>
    <cdr:sp macro="" textlink="">
      <cdr:nvSpPr>
        <cdr:cNvPr id="17" name="Прямоугольник 16"/>
        <cdr:cNvSpPr/>
      </cdr:nvSpPr>
      <cdr:spPr bwMode="auto">
        <a:xfrm xmlns:a="http://schemas.openxmlformats.org/drawingml/2006/main">
          <a:off x="5000659" y="4214842"/>
          <a:ext cx="928694" cy="571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Доходы от продажи </a:t>
          </a:r>
          <a:r>
            <a:rPr lang="ru-RU" dirty="0" err="1" smtClean="0"/>
            <a:t>зем.уч</a:t>
          </a:r>
          <a:r>
            <a:rPr lang="ru-RU" dirty="0" smtClean="0"/>
            <a:t>. 2,2</a:t>
          </a:r>
          <a:endParaRPr lang="ru-RU" dirty="0"/>
        </a:p>
      </cdr:txBody>
    </cdr:sp>
  </cdr:relSizeAnchor>
  <cdr:relSizeAnchor xmlns:cdr="http://schemas.openxmlformats.org/drawingml/2006/chartDrawing">
    <cdr:from>
      <cdr:x>0.34454</cdr:x>
      <cdr:y>0.74461</cdr:y>
    </cdr:from>
    <cdr:to>
      <cdr:x>0.47059</cdr:x>
      <cdr:y>0.87524</cdr:y>
    </cdr:to>
    <cdr:sp macro="" textlink="">
      <cdr:nvSpPr>
        <cdr:cNvPr id="18" name="Прямоугольник 17"/>
        <cdr:cNvSpPr/>
      </cdr:nvSpPr>
      <cdr:spPr bwMode="auto">
        <a:xfrm xmlns:a="http://schemas.openxmlformats.org/drawingml/2006/main">
          <a:off x="2928957" y="4071966"/>
          <a:ext cx="1071570" cy="7143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dirty="0" smtClean="0"/>
            <a:t>Госпошлина 57,6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0.75504</cdr:x>
      <cdr:y>0.58623</cdr:y>
    </cdr:from>
    <cdr:to>
      <cdr:x>0.86039</cdr:x>
      <cdr:y>0.75158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43668" y="2786082"/>
          <a:ext cx="857256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0.26339</cdr:x>
      <cdr:y>0</cdr:y>
    </cdr:from>
    <cdr:to>
      <cdr:x>0.42142</cdr:x>
      <cdr:y>0.19541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3140" y="-71438"/>
          <a:ext cx="1285884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CA7FED-55F6-4C00-863F-BBB9422FB020}" type="datetimeFigureOut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829AB2-E987-46AB-B490-1287350F5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42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829AB2-E987-46AB-B490-1287350F5C2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30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3CE2-ACD5-4756-B682-9E13F55AE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7446-9502-4922-ACAF-A8F1362BD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2060-956B-43E9-82E4-65DE2E95F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335C-D175-4115-B31B-614EE6F42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30152-DC38-412C-918A-9AB959BEC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D4C4-BB0D-4738-863E-52120C933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F451-2D0F-41C4-A83F-00F011DB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2185-6955-44B6-A1E0-377509B22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8E46-5AB8-48A2-97DF-0B6F9A595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FFEB3-2126-4FCD-81EC-64CE2637B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8940-DCBB-4A28-8E9D-0F4A4A0F7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0945-266D-4D74-831D-A0FD2BD01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33BA1-2536-4BF2-B246-CFCAFB934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/>
        </p:spPr>
        <p:txBody>
          <a:bodyPr/>
          <a:lstStyle/>
          <a:p>
            <a:pPr algn="r">
              <a:defRPr/>
            </a:pPr>
            <a:endParaRPr lang="ru-RU" sz="1800"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algn="r">
                <a:defRPr/>
              </a:pPr>
              <a:endParaRPr lang="ru-RU" sz="1800"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9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9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9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29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algn="r">
                  <a:defRPr/>
                </a:pPr>
                <a:endParaRPr lang="ru-RU" sz="1800">
                  <a:cs typeface="+mn-cs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defRPr/>
                  </a:pPr>
                  <a:endParaRPr lang="ru-RU" altLang="ru-RU" sz="1800" smtClean="0">
                    <a:cs typeface="+mn-cs"/>
                  </a:endParaRPr>
                </a:p>
              </p:txBody>
            </p:sp>
          </p:grpSp>
        </p:grpSp>
      </p:grpSp>
      <p:sp>
        <p:nvSpPr>
          <p:cNvPr id="29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ABEA2E2A-F025-418D-9D6B-DA57D73D9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mirtau-adm.ru/content/administraciya/&#1076;&#1086;&#1082;&#1091;&#1084;&#1077;&#1085;&#1090;&#1099;/&#1088;&#1077;&#1096;&#1077;&#1085;&#1080;&#1103;2019/&#1056;&#1077;&#1096;&#1077;&#1085;&#1080;&#1077;%20&#8470;%204%20&#1086;&#1090;%2022.04.2019&#1075;%20&#1054;&#1073;%20&#1080;&#1089;&#1087;&#1086;&#1083;&#1085;&#1077;&#1085;&#1080;&#1080;%20&#1073;&#1102;&#1076;&#1078;&#1077;&#1090;&#1072;%20&#1079;&#1072;%202018&#1075;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72132" y="1643050"/>
            <a:ext cx="335758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Исполнение бюджета Темиртауского городского поселения за </a:t>
            </a: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2018 </a:t>
            </a: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год </a:t>
            </a:r>
            <a:endParaRPr lang="ru-RU" sz="3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 t="111"/>
          <a:stretch>
            <a:fillRect/>
          </a:stretch>
        </p:blipFill>
        <p:spPr bwMode="auto">
          <a:xfrm>
            <a:off x="0" y="6350"/>
            <a:ext cx="536416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5572140"/>
            <a:ext cx="471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К решению Совета народных депутатов Темиртауского городского поселения №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4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от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22.04.2019 г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504825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Исполнение по расходам </a:t>
            </a:r>
            <a:b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Темиртауского городского поселения</a:t>
            </a:r>
            <a:b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за </a:t>
            </a:r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2018 </a:t>
            </a:r>
            <a:r>
              <a:rPr lang="ru-RU" altLang="ru-RU" sz="2800" dirty="0" smtClean="0">
                <a:solidFill>
                  <a:srgbClr val="0000FF"/>
                </a:solidFill>
                <a:effectLst/>
                <a:latin typeface="Times New Roman" pitchFamily="18" charset="0"/>
              </a:rPr>
              <a:t>год</a:t>
            </a:r>
          </a:p>
        </p:txBody>
      </p:sp>
      <p:graphicFrame>
        <p:nvGraphicFramePr>
          <p:cNvPr id="34219" name="Group 14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6006029"/>
              </p:ext>
            </p:extLst>
          </p:nvPr>
        </p:nvGraphicFramePr>
        <p:xfrm>
          <a:off x="395536" y="1988840"/>
          <a:ext cx="8605620" cy="4068688"/>
        </p:xfrm>
        <a:graphic>
          <a:graphicData uri="http://schemas.openxmlformats.org/drawingml/2006/table">
            <a:tbl>
              <a:tblPr/>
              <a:tblGrid>
                <a:gridCol w="3928785"/>
                <a:gridCol w="1628884"/>
                <a:gridCol w="1628884"/>
                <a:gridCol w="1419067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план,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уб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3798,2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3737,8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98,41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264,4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23,1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69,37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3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4879,5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4629,9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94,88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29590,2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29572,1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99,94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3606,7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3606,0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99,98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30,0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821,5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821,4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99,98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43023,8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42684,7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99,21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435280" cy="1301006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Исполнение 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</a:rPr>
              <a:t>расходов бюджета </a:t>
            </a:r>
            <a:br>
              <a:rPr lang="ru-RU" sz="2800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Темиртауского городского поселения 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за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2018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год</a:t>
            </a:r>
            <a:endParaRPr lang="ru-RU" altLang="ru-RU" dirty="0" smtClean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81557632"/>
              </p:ext>
            </p:extLst>
          </p:nvPr>
        </p:nvGraphicFramePr>
        <p:xfrm>
          <a:off x="428596" y="1357298"/>
          <a:ext cx="8136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398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Исполнение муниципальных программ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Темиртауского городского поселения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за </a:t>
            </a:r>
            <a:r>
              <a:rPr lang="ru-RU" sz="2800" b="1" dirty="0" smtClean="0">
                <a:solidFill>
                  <a:schemeClr val="accent2"/>
                </a:solidFill>
              </a:rPr>
              <a:t>2018 </a:t>
            </a:r>
            <a:r>
              <a:rPr lang="ru-RU" sz="2800" b="1" dirty="0" smtClean="0">
                <a:solidFill>
                  <a:schemeClr val="accent2"/>
                </a:solidFill>
              </a:rPr>
              <a:t>год</a:t>
            </a:r>
            <a:endParaRPr lang="ru-RU" sz="2800" dirty="0"/>
          </a:p>
        </p:txBody>
      </p:sp>
      <p:graphicFrame>
        <p:nvGraphicFramePr>
          <p:cNvPr id="5" name="Group 120"/>
          <p:cNvGraphicFramePr>
            <a:graphicFrameLocks/>
          </p:cNvGraphicFramePr>
          <p:nvPr/>
        </p:nvGraphicFramePr>
        <p:xfrm>
          <a:off x="500034" y="1500174"/>
          <a:ext cx="5675324" cy="4289449"/>
        </p:xfrm>
        <a:graphic>
          <a:graphicData uri="http://schemas.openxmlformats.org/drawingml/2006/table">
            <a:tbl>
              <a:tblPr/>
              <a:tblGrid>
                <a:gridCol w="4287890"/>
                <a:gridCol w="1387434"/>
              </a:tblGrid>
              <a:tr h="5143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Исполнено, тыс.руб.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Обеспечение безопасности условий жизни населения и деятельности предприятий в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Темиртауском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городском поселении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Развитие культуры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Развитие физической культуры и спорта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Строительство и реконструкция объектов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Подготовка к зиме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Развитие автомобильных дорог общего пользования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7. Обеспечение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8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8. Благоустройство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5418,8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8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7899,9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16" descr="SAM_789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00826" y="1174734"/>
            <a:ext cx="2428892" cy="17542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16" descr="SAM_789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05575" y="3000372"/>
            <a:ext cx="2476517" cy="185738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16" descr="SAM_789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05575" y="5000612"/>
            <a:ext cx="2476517" cy="185738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АДМИНИСТРАЦИЯ ТЕМИРТАУСКОГО ГОРОДСКОГО ПОСЕЛЕНИЯ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Адрес: </a:t>
            </a:r>
            <a:r>
              <a:rPr lang="ru-RU" sz="2400" b="1" dirty="0" smtClean="0">
                <a:solidFill>
                  <a:schemeClr val="accent2"/>
                </a:solidFill>
              </a:rPr>
              <a:t>652920, Кемеровская область, Таштагольский район</a:t>
            </a:r>
            <a:r>
              <a:rPr lang="ru-RU" sz="2400" b="1" smtClean="0">
                <a:solidFill>
                  <a:schemeClr val="accent2"/>
                </a:solidFill>
              </a:rPr>
              <a:t>, </a:t>
            </a:r>
          </a:p>
          <a:p>
            <a:pPr eaLnBrk="1" hangingPunct="1"/>
            <a:r>
              <a:rPr lang="ru-RU" sz="2400" b="1" smtClean="0">
                <a:solidFill>
                  <a:schemeClr val="accent2"/>
                </a:solidFill>
              </a:rPr>
              <a:t>пгт</a:t>
            </a:r>
            <a:r>
              <a:rPr lang="ru-RU" sz="2400" b="1" dirty="0" smtClean="0">
                <a:solidFill>
                  <a:schemeClr val="accent2"/>
                </a:solidFill>
              </a:rPr>
              <a:t> Темиртау, ул.Почтовая, д.28</a:t>
            </a:r>
          </a:p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Телефон: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8 (384-73) 63-3-72</a:t>
            </a:r>
          </a:p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Факс: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8 (384-73) 63-3-72</a:t>
            </a:r>
          </a:p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Электронный адрес: </a:t>
            </a:r>
            <a:r>
              <a:rPr lang="en-US" sz="2400" b="1" u="sng" dirty="0" smtClean="0">
                <a:solidFill>
                  <a:schemeClr val="accent2"/>
                </a:solidFill>
              </a:rPr>
              <a:t>temir-main@yandex.ru</a:t>
            </a:r>
            <a:endParaRPr lang="ru-RU" sz="2400" b="1" u="sng" dirty="0" smtClean="0">
              <a:solidFill>
                <a:schemeClr val="accent2"/>
              </a:solidFill>
            </a:endParaRPr>
          </a:p>
          <a:p>
            <a:r>
              <a:rPr lang="ru-RU" sz="2400" b="1" dirty="0" smtClean="0">
                <a:solidFill>
                  <a:srgbClr val="0000FF"/>
                </a:solidFill>
              </a:rPr>
              <a:t>Режим работы:</a:t>
            </a:r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</a:rPr>
              <a:t>Понедельник - пятница с </a:t>
            </a:r>
            <a:r>
              <a:rPr lang="en-US" sz="2400" dirty="0" smtClean="0">
                <a:solidFill>
                  <a:srgbClr val="0000FF"/>
                </a:solidFill>
              </a:rPr>
              <a:t>8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30</a:t>
            </a:r>
            <a:r>
              <a:rPr lang="ru-RU" sz="2400" dirty="0" smtClean="0">
                <a:solidFill>
                  <a:srgbClr val="0000FF"/>
                </a:solidFill>
              </a:rPr>
              <a:t> до 1</a:t>
            </a:r>
            <a:r>
              <a:rPr lang="en-US" sz="2400" dirty="0" smtClean="0">
                <a:solidFill>
                  <a:srgbClr val="0000FF"/>
                </a:solidFill>
              </a:rPr>
              <a:t>7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0.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Перерыв с 1</a:t>
            </a:r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0 до 1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: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ru-RU" sz="2400" dirty="0" smtClean="0">
                <a:solidFill>
                  <a:srgbClr val="0000FF"/>
                </a:solidFill>
              </a:rPr>
              <a:t>0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Выходные дни: суббота, воскресенье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17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ОСНОВНЫЕ СОЦИАЛЬНО-ЭКОНОМИЧЕСКИЕ ПОКАЗАТЕЛИ ЗА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2018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1"/>
            <a:ext cx="8229600" cy="5545286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Численность населения –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3842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чел.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Территория  -  14,42 кв. км</a:t>
            </a:r>
          </a:p>
          <a:p>
            <a:pPr lvl="0" eaLnBrk="1" hangingPunct="1">
              <a:buClr>
                <a:srgbClr val="99FF99"/>
              </a:buClr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Число безработных граждан -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41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чел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Уровень безработицы –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2,2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%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28662" y="2643182"/>
            <a:ext cx="71438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Бюджетный процесс в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Темиртауском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</a:rPr>
              <a:t>Бюджетный процесс состоит из следующих этапов: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Составление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(главный специалист по экономическим вопросам) и представление проекта бюджета (Глава 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Рассмотрение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проекта бюджета (Совет народных депутатов 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Бюджет Темиртауского городского поселения рассматривается в двух чтениях (Совет народных депутатов 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Подписание и опубликование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решения о бюджете (Глава Темиртауского городского поселения, председатель Совета народных депутатов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Темиртауского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Внесение изменений и дополнений  в решение о местном бюджете;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Исполнение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местного бюджета.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Что такое бюджет?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Бюджет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smtClean="0">
                <a:solidFill>
                  <a:schemeClr val="accent2"/>
                </a:solidFill>
              </a:rPr>
              <a:t>это финансовый план, состоящий из доходов и расходов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357158" y="3357562"/>
            <a:ext cx="2552700" cy="300039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5875" algn="ctr">
            <a:solidFill>
              <a:srgbClr val="33996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i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6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это поступающие в бюджет денежные средства (налоги юридических и физических лиц, безвозмездные поступления)</a:t>
            </a:r>
          </a:p>
        </p:txBody>
      </p:sp>
      <p:sp>
        <p:nvSpPr>
          <p:cNvPr id="5" name="Скругленный прямоугольник 3"/>
          <p:cNvSpPr>
            <a:spLocks noChangeArrowheads="1"/>
          </p:cNvSpPr>
          <p:nvPr/>
        </p:nvSpPr>
        <p:spPr bwMode="auto">
          <a:xfrm>
            <a:off x="3071802" y="3357562"/>
            <a:ext cx="2552700" cy="29527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5875" algn="ctr">
            <a:solidFill>
              <a:srgbClr val="33996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600" b="1" i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1600" b="1" dirty="0">
              <a:solidFill>
                <a:srgbClr val="31489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это выплачиваемые из бюджета денежные средства (общегосударственные вопросы, первичный воинский учет, национальная экономика, жилищно-коммунальное хозяйство и другие</a:t>
            </a:r>
            <a:r>
              <a:rPr lang="ru-RU" dirty="0"/>
              <a:t> </a:t>
            </a:r>
          </a:p>
        </p:txBody>
      </p:sp>
      <p:sp>
        <p:nvSpPr>
          <p:cNvPr id="6" name="Прямоугольник 77"/>
          <p:cNvSpPr>
            <a:spLocks noChangeArrowheads="1"/>
          </p:cNvSpPr>
          <p:nvPr/>
        </p:nvSpPr>
        <p:spPr bwMode="auto">
          <a:xfrm>
            <a:off x="5715008" y="2857496"/>
            <a:ext cx="314325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Превышение доходов над расходами образует положительный остаток бюджета  </a:t>
            </a:r>
          </a:p>
          <a:p>
            <a:pPr algn="ctr"/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ПРОФИЦИТ</a:t>
            </a:r>
          </a:p>
        </p:txBody>
      </p:sp>
      <p:sp>
        <p:nvSpPr>
          <p:cNvPr id="7" name="Прямоугольник 77"/>
          <p:cNvSpPr>
            <a:spLocks noChangeArrowheads="1"/>
          </p:cNvSpPr>
          <p:nvPr/>
        </p:nvSpPr>
        <p:spPr bwMode="auto">
          <a:xfrm>
            <a:off x="5786446" y="5643578"/>
            <a:ext cx="314325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Если расходная часть бюджета превышает доходную, то бюджет формируется с </a:t>
            </a:r>
          </a:p>
          <a:p>
            <a:pPr algn="ctr"/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ДЕФИЦИТОМ</a:t>
            </a:r>
          </a:p>
        </p:txBody>
      </p:sp>
      <p:pic>
        <p:nvPicPr>
          <p:cNvPr id="8" name="Picture 8" descr="7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571876"/>
            <a:ext cx="2571768" cy="199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БЮДЖЕТНЫЙ  ПРОЦЕСС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52596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2"/>
                </a:solidFill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утверждении</a:t>
            </a:r>
          </a:p>
          <a:p>
            <a:endParaRPr lang="ru-RU" dirty="0"/>
          </a:p>
        </p:txBody>
      </p:sp>
      <p:sp>
        <p:nvSpPr>
          <p:cNvPr id="4" name="Выноска со стрелкой вниз 23"/>
          <p:cNvSpPr>
            <a:spLocks noChangeArrowheads="1"/>
          </p:cNvSpPr>
          <p:nvPr/>
        </p:nvSpPr>
        <p:spPr bwMode="auto">
          <a:xfrm>
            <a:off x="2571736" y="2928934"/>
            <a:ext cx="4352925" cy="1574800"/>
          </a:xfrm>
          <a:prstGeom prst="downArrowCallout">
            <a:avLst>
              <a:gd name="adj1" fmla="val 25005"/>
              <a:gd name="adj2" fmla="val 25005"/>
              <a:gd name="adj3" fmla="val 25000"/>
              <a:gd name="adj4" fmla="val 64977"/>
            </a:avLst>
          </a:prstGeom>
          <a:solidFill>
            <a:srgbClr val="CCFFCC"/>
          </a:solidFill>
          <a:ln w="15875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СТАДИИ БЮДЖЕТНОГО ПРОЦЕССА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179388" y="4508500"/>
            <a:ext cx="1512887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Разработка    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проекта  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6" name="Скругленный прямоугольник 4"/>
          <p:cNvSpPr>
            <a:spLocks noChangeArrowheads="1"/>
          </p:cNvSpPr>
          <p:nvPr/>
        </p:nvSpPr>
        <p:spPr bwMode="auto">
          <a:xfrm>
            <a:off x="1763713" y="4508500"/>
            <a:ext cx="1728787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Рассмотрение проекта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7" name="Скругленный прямоугольник 4"/>
          <p:cNvSpPr>
            <a:spLocks noChangeArrowheads="1"/>
          </p:cNvSpPr>
          <p:nvPr/>
        </p:nvSpPr>
        <p:spPr bwMode="auto">
          <a:xfrm>
            <a:off x="3563938" y="4508500"/>
            <a:ext cx="1728787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Утверждение  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проекта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8" name="Скругленный прямоугольник 4"/>
          <p:cNvSpPr>
            <a:spLocks noChangeArrowheads="1"/>
          </p:cNvSpPr>
          <p:nvPr/>
        </p:nvSpPr>
        <p:spPr bwMode="auto">
          <a:xfrm>
            <a:off x="5364163" y="4508500"/>
            <a:ext cx="1655762" cy="1081088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Исполнение </a:t>
            </a:r>
          </a:p>
          <a:p>
            <a:pPr algn="ctr"/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9" name="Скругленный прямоугольник 4"/>
          <p:cNvSpPr>
            <a:spLocks noChangeArrowheads="1"/>
          </p:cNvSpPr>
          <p:nvPr/>
        </p:nvSpPr>
        <p:spPr bwMode="auto">
          <a:xfrm>
            <a:off x="7092950" y="4508500"/>
            <a:ext cx="1871663" cy="1152525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15875" algn="ctr">
            <a:solidFill>
              <a:srgbClr val="99FF3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Рассмотрение и утверждение отчета об исполнении бюджета</a:t>
            </a:r>
            <a:endParaRPr lang="ru-RU" sz="1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903893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Бюджетный процесс завершается составлением и утверждением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отчета об исполнении  бюджета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0"/>
          <p:cNvGrpSpPr>
            <a:grpSpLocks/>
          </p:cNvGrpSpPr>
          <p:nvPr/>
        </p:nvGrpSpPr>
        <p:grpSpPr bwMode="auto">
          <a:xfrm>
            <a:off x="2714625" y="4786322"/>
            <a:ext cx="6429375" cy="928687"/>
            <a:chOff x="1571604" y="4357694"/>
            <a:chExt cx="6429420" cy="928694"/>
          </a:xfrm>
        </p:grpSpPr>
        <p:sp>
          <p:nvSpPr>
            <p:cNvPr id="6" name="Минус 5"/>
            <p:cNvSpPr/>
            <p:nvPr/>
          </p:nvSpPr>
          <p:spPr>
            <a:xfrm>
              <a:off x="1571604" y="4357694"/>
              <a:ext cx="571504" cy="428628"/>
            </a:xfrm>
            <a:prstGeom prst="mathMinus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7" name="TextBox 34"/>
            <p:cNvSpPr txBox="1">
              <a:spLocks noChangeArrowheads="1"/>
            </p:cNvSpPr>
            <p:nvPr/>
          </p:nvSpPr>
          <p:spPr bwMode="auto">
            <a:xfrm>
              <a:off x="2357422" y="4357694"/>
              <a:ext cx="56436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Дефицит (расходы больше доходов)</a:t>
              </a:r>
            </a:p>
          </p:txBody>
        </p:sp>
        <p:sp>
          <p:nvSpPr>
            <p:cNvPr id="8" name="Плюс 7"/>
            <p:cNvSpPr/>
            <p:nvPr/>
          </p:nvSpPr>
          <p:spPr>
            <a:xfrm>
              <a:off x="1571604" y="4857760"/>
              <a:ext cx="571504" cy="428628"/>
            </a:xfrm>
            <a:prstGeom prst="mathPlus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9" name="TextBox 36"/>
            <p:cNvSpPr txBox="1">
              <a:spLocks noChangeArrowheads="1"/>
            </p:cNvSpPr>
            <p:nvPr/>
          </p:nvSpPr>
          <p:spPr bwMode="auto">
            <a:xfrm>
              <a:off x="2357422" y="4857760"/>
              <a:ext cx="56436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Профицит (доходы больше расходов)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ДОХОДЫ БЮДЖЕТА</a:t>
            </a:r>
            <a:endParaRPr lang="ru-RU" dirty="0"/>
          </a:p>
        </p:txBody>
      </p:sp>
      <p:sp>
        <p:nvSpPr>
          <p:cNvPr id="4" name="Содержимое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401080" cy="5257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b="1" dirty="0" smtClean="0">
                <a:solidFill>
                  <a:srgbClr val="0000FF"/>
                </a:solidFill>
              </a:rPr>
              <a:t>Доходы бюджета – это все поступающие в бюджет денежные средства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714348" y="2285992"/>
            <a:ext cx="2233612" cy="41767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>
              <a:defRPr/>
            </a:pP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 на прибыль организаций;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 на имущество организаций;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иные налоговые налоги</a:t>
            </a:r>
          </a:p>
        </p:txBody>
      </p:sp>
      <p:sp>
        <p:nvSpPr>
          <p:cNvPr id="6" name="Скругленный прямоугольник 4"/>
          <p:cNvSpPr>
            <a:spLocks noChangeArrowheads="1"/>
          </p:cNvSpPr>
          <p:nvPr/>
        </p:nvSpPr>
        <p:spPr bwMode="auto">
          <a:xfrm>
            <a:off x="3357554" y="2357430"/>
            <a:ext cx="2592388" cy="41767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>
              <a:defRPr/>
            </a:pP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государственного имущества; 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доходы от платных услуг;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иные неналоговые доходы</a:t>
            </a:r>
          </a:p>
          <a:p>
            <a:pPr>
              <a:buFontTx/>
              <a:buChar char="-"/>
              <a:defRPr/>
            </a:pP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4"/>
          <p:cNvSpPr>
            <a:spLocks noChangeArrowheads="1"/>
          </p:cNvSpPr>
          <p:nvPr/>
        </p:nvSpPr>
        <p:spPr bwMode="auto">
          <a:xfrm>
            <a:off x="6143636" y="2357430"/>
            <a:ext cx="2519363" cy="417671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0033" algn="ctr">
            <a:solidFill>
              <a:srgbClr val="339966"/>
            </a:solidFill>
            <a:round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>
              <a:defRPr/>
            </a:pP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от государственных организаций;</a:t>
            </a:r>
          </a:p>
          <a:p>
            <a:pPr>
              <a:buFontTx/>
              <a:buChar char="-"/>
              <a:defRPr/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безвозмездные поступления из федерального бюджета (дотации, субвенции, иные межбюджетные трансферты)</a:t>
            </a:r>
          </a:p>
        </p:txBody>
      </p:sp>
      <p:sp>
        <p:nvSpPr>
          <p:cNvPr id="8" name="Стрелка вниз 7"/>
          <p:cNvSpPr>
            <a:spLocks noChangeArrowheads="1"/>
          </p:cNvSpPr>
          <p:nvPr/>
        </p:nvSpPr>
        <p:spPr bwMode="auto">
          <a:xfrm>
            <a:off x="1571604" y="1857364"/>
            <a:ext cx="484188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254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Стрелка вниз 10"/>
          <p:cNvSpPr>
            <a:spLocks noChangeArrowheads="1"/>
          </p:cNvSpPr>
          <p:nvPr/>
        </p:nvSpPr>
        <p:spPr bwMode="auto">
          <a:xfrm>
            <a:off x="4357686" y="1928802"/>
            <a:ext cx="484187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254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Стрелка вниз 10"/>
          <p:cNvSpPr>
            <a:spLocks noChangeArrowheads="1"/>
          </p:cNvSpPr>
          <p:nvPr/>
        </p:nvSpPr>
        <p:spPr bwMode="auto">
          <a:xfrm>
            <a:off x="7215206" y="1928802"/>
            <a:ext cx="484187" cy="42387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25400" algn="ctr">
            <a:solidFill>
              <a:srgbClr val="339966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0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</a:rPr>
              <a:t>Исполнение бюджета по доходам</a:t>
            </a:r>
            <a:br>
              <a:rPr lang="ru-RU" sz="3600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</a:rPr>
              <a:t>Темиртауского городского поселения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562438888"/>
              </p:ext>
            </p:extLst>
          </p:nvPr>
        </p:nvGraphicFramePr>
        <p:xfrm>
          <a:off x="214283" y="1000108"/>
          <a:ext cx="8501122" cy="546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94" name="Group 29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910473500"/>
              </p:ext>
            </p:extLst>
          </p:nvPr>
        </p:nvGraphicFramePr>
        <p:xfrm>
          <a:off x="323528" y="1412776"/>
          <a:ext cx="4968626" cy="4977720"/>
        </p:xfrm>
        <a:graphic>
          <a:graphicData uri="http://schemas.openxmlformats.org/drawingml/2006/table">
            <a:tbl>
              <a:tblPr/>
              <a:tblGrid>
                <a:gridCol w="3836378"/>
                <a:gridCol w="1132248"/>
              </a:tblGrid>
              <a:tr h="23366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13623,4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1985,9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2163,7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9259,9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304,5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земли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296,8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 земельных участков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Денежные взыскания (штрафы)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13927,9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28771,8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2551,2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25913,2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42699,7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686" name="Rectangle 726"/>
          <p:cNvSpPr>
            <a:spLocks noGrp="1" noChangeArrowheads="1"/>
          </p:cNvSpPr>
          <p:nvPr>
            <p:ph type="title" idx="4294967295"/>
          </p:nvPr>
        </p:nvSpPr>
        <p:spPr>
          <a:xfrm>
            <a:off x="511824" y="266739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Исполнение по доходам бюджета Темиртауского городского поселения за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2018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год (тыс.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руб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357298"/>
            <a:ext cx="338455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71942"/>
            <a:ext cx="3419475" cy="2541588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076700"/>
            <a:ext cx="3419475" cy="2541588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1922</TotalTime>
  <Words>728</Words>
  <Application>Microsoft Office PowerPoint</Application>
  <PresentationFormat>Экран (4:3)</PresentationFormat>
  <Paragraphs>210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Круги</vt:lpstr>
      <vt:lpstr>Слайд 1</vt:lpstr>
      <vt:lpstr>ОСНОВНЫЕ СОЦИАЛЬНО-ЭКОНОМИЧЕСКИЕ ПОКАЗАТЕЛИ ЗА 2018 ГОД</vt:lpstr>
      <vt:lpstr> Бюджетный процесс в Темиртауском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 </vt:lpstr>
      <vt:lpstr>Что такое бюджет?</vt:lpstr>
      <vt:lpstr>БЮДЖЕТНЫЙ  ПРОЦЕСС</vt:lpstr>
      <vt:lpstr>Слайд 6</vt:lpstr>
      <vt:lpstr>ДОХОДЫ БЮДЖЕТА</vt:lpstr>
      <vt:lpstr>Исполнение бюджета по доходам Темиртауского городского поселения </vt:lpstr>
      <vt:lpstr>Исполнение по доходам бюджета Темиртауского городского поселения за 2018 год (тыс. руб)</vt:lpstr>
      <vt:lpstr>Исполнение по расходам  Темиртауского городского поселения за 2018 год</vt:lpstr>
      <vt:lpstr>Исполнение расходов бюджета  Темиртауского городского поселения  за 2018 год</vt:lpstr>
      <vt:lpstr>Исполнение муниципальных программ  Темиртауского городского поселения  за 2018 год</vt:lpstr>
      <vt:lpstr> АДМИНИСТРАЦИЯ ТЕМИРТАУСКОГО ГОРОДСКОГО ПОСЕЛЕНИЯ </vt:lpstr>
    </vt:vector>
  </TitlesOfParts>
  <Company>РайФУ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ТАШТАГОЛЬСКОГО МУНИЦИПАЛЬНОГО РАЙОНА НА 2014 ГОД И ПЛАНОВЫЙ ПЕРИОД 2015 И 2016 ГОДОВ</dc:title>
  <dc:creator>Работник</dc:creator>
  <cp:lastModifiedBy>User</cp:lastModifiedBy>
  <cp:revision>245</cp:revision>
  <dcterms:created xsi:type="dcterms:W3CDTF">2015-05-27T07:54:06Z</dcterms:created>
  <dcterms:modified xsi:type="dcterms:W3CDTF">2019-05-13T03:45:43Z</dcterms:modified>
</cp:coreProperties>
</file>